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70"/>
  </p:notesMasterIdLst>
  <p:sldIdLst>
    <p:sldId id="256" r:id="rId2"/>
    <p:sldId id="307" r:id="rId3"/>
    <p:sldId id="257" r:id="rId4"/>
    <p:sldId id="259" r:id="rId5"/>
    <p:sldId id="261" r:id="rId6"/>
    <p:sldId id="260" r:id="rId7"/>
    <p:sldId id="342" r:id="rId8"/>
    <p:sldId id="262" r:id="rId9"/>
    <p:sldId id="305" r:id="rId10"/>
    <p:sldId id="263" r:id="rId11"/>
    <p:sldId id="351" r:id="rId12"/>
    <p:sldId id="335" r:id="rId13"/>
    <p:sldId id="357" r:id="rId14"/>
    <p:sldId id="352" r:id="rId15"/>
    <p:sldId id="306" r:id="rId16"/>
    <p:sldId id="270" r:id="rId17"/>
    <p:sldId id="310" r:id="rId18"/>
    <p:sldId id="271" r:id="rId19"/>
    <p:sldId id="319" r:id="rId20"/>
    <p:sldId id="320" r:id="rId21"/>
    <p:sldId id="333" r:id="rId22"/>
    <p:sldId id="274" r:id="rId23"/>
    <p:sldId id="275" r:id="rId24"/>
    <p:sldId id="277" r:id="rId25"/>
    <p:sldId id="353" r:id="rId26"/>
    <p:sldId id="278" r:id="rId27"/>
    <p:sldId id="354" r:id="rId28"/>
    <p:sldId id="284" r:id="rId29"/>
    <p:sldId id="355" r:id="rId30"/>
    <p:sldId id="321" r:id="rId31"/>
    <p:sldId id="336" r:id="rId32"/>
    <p:sldId id="311" r:id="rId33"/>
    <p:sldId id="279" r:id="rId34"/>
    <p:sldId id="280" r:id="rId35"/>
    <p:sldId id="322" r:id="rId36"/>
    <p:sldId id="323" r:id="rId37"/>
    <p:sldId id="334" r:id="rId38"/>
    <p:sldId id="358" r:id="rId39"/>
    <p:sldId id="312" r:id="rId40"/>
    <p:sldId id="328" r:id="rId41"/>
    <p:sldId id="329" r:id="rId42"/>
    <p:sldId id="330" r:id="rId43"/>
    <p:sldId id="289" r:id="rId44"/>
    <p:sldId id="337" r:id="rId45"/>
    <p:sldId id="331" r:id="rId46"/>
    <p:sldId id="332" r:id="rId47"/>
    <p:sldId id="324" r:id="rId48"/>
    <p:sldId id="291" r:id="rId49"/>
    <p:sldId id="326" r:id="rId50"/>
    <p:sldId id="344" r:id="rId51"/>
    <p:sldId id="325" r:id="rId52"/>
    <p:sldId id="345" r:id="rId53"/>
    <p:sldId id="338" r:id="rId54"/>
    <p:sldId id="295" r:id="rId55"/>
    <p:sldId id="297" r:id="rId56"/>
    <p:sldId id="341" r:id="rId57"/>
    <p:sldId id="298" r:id="rId58"/>
    <p:sldId id="356" r:id="rId59"/>
    <p:sldId id="299" r:id="rId60"/>
    <p:sldId id="300" r:id="rId61"/>
    <p:sldId id="339" r:id="rId62"/>
    <p:sldId id="327" r:id="rId63"/>
    <p:sldId id="350" r:id="rId64"/>
    <p:sldId id="318" r:id="rId65"/>
    <p:sldId id="343" r:id="rId66"/>
    <p:sldId id="302" r:id="rId67"/>
    <p:sldId id="349" r:id="rId68"/>
    <p:sldId id="340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962" autoAdjust="0"/>
    <p:restoredTop sz="93060" autoAdjust="0"/>
  </p:normalViewPr>
  <p:slideViewPr>
    <p:cSldViewPr>
      <p:cViewPr>
        <p:scale>
          <a:sx n="60" d="100"/>
          <a:sy n="60" d="100"/>
        </p:scale>
        <p:origin x="-1410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51C6A-3D5D-4547-BA79-512F14479EA3}" type="datetimeFigureOut">
              <a:rPr lang="en-SG" smtClean="0"/>
              <a:pPr/>
              <a:t>20/3/2015</a:t>
            </a:fld>
            <a:endParaRPr lang="en-S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1DD76-4C06-400D-97AE-336F5C666A0F}" type="slidenum">
              <a:rPr lang="en-SG" smtClean="0"/>
              <a:pPr/>
              <a:t>‹#›</a:t>
            </a:fld>
            <a:endParaRPr lang="en-SG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1DD76-4C06-400D-97AE-336F5C666A0F}" type="slidenum">
              <a:rPr lang="en-SG" smtClean="0"/>
              <a:pPr/>
              <a:t>31</a:t>
            </a:fld>
            <a:endParaRPr lang="en-SG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1DD76-4C06-400D-97AE-336F5C666A0F}" type="slidenum">
              <a:rPr lang="en-SG" smtClean="0"/>
              <a:pPr/>
              <a:t>66</a:t>
            </a:fld>
            <a:endParaRPr lang="en-SG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637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431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436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469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5580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0976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300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8075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2926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67776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8854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455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2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oleObject" Target="../embeddings/oleObject26.bin"/><Relationship Id="rId4" Type="http://schemas.openxmlformats.org/officeDocument/2006/relationships/oleObject" Target="../embeddings/oleObject2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tiny.cc/bce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85794"/>
            <a:ext cx="7772400" cy="2428892"/>
          </a:xfrm>
        </p:spPr>
        <p:txBody>
          <a:bodyPr>
            <a:normAutofit fontScale="90000"/>
          </a:bodyPr>
          <a:lstStyle/>
          <a:p>
            <a:r>
              <a:rPr lang="en-US" sz="6400" dirty="0" smtClean="0"/>
              <a:t>A Variation of the Buffon’s Needle and Coin Problems</a:t>
            </a:r>
            <a:endParaRPr lang="en-US" sz="6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5776" y="3573016"/>
            <a:ext cx="4343400" cy="2590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Lau Hong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Rui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Wei En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Jared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Cheang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Benjamin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Tan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9235551"/>
      </p:ext>
    </p:extLst>
  </p:cSld>
  <p:clrMapOvr>
    <a:masterClrMapping/>
  </p:clrMapOvr>
  <p:transition advTm="1754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45" name="Group 17"/>
          <p:cNvGrpSpPr>
            <a:grpSpLocks/>
          </p:cNvGrpSpPr>
          <p:nvPr/>
        </p:nvGrpSpPr>
        <p:grpSpPr bwMode="auto">
          <a:xfrm>
            <a:off x="2483767" y="4509120"/>
            <a:ext cx="3456647" cy="1733550"/>
            <a:chOff x="8943" y="1550"/>
            <a:chExt cx="2720" cy="1365"/>
          </a:xfrm>
        </p:grpSpPr>
        <p:sp>
          <p:nvSpPr>
            <p:cNvPr id="48146" name="Text Box 18"/>
            <p:cNvSpPr txBox="1">
              <a:spLocks noChangeArrowheads="1"/>
            </p:cNvSpPr>
            <p:nvPr/>
          </p:nvSpPr>
          <p:spPr bwMode="auto">
            <a:xfrm>
              <a:off x="9424" y="2131"/>
              <a:ext cx="394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SG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  <a:sym typeface="Symbol" pitchFamily="18" charset="2"/>
                </a:rPr>
                <a:t>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8147" name="Group 19"/>
            <p:cNvGrpSpPr>
              <a:grpSpLocks/>
            </p:cNvGrpSpPr>
            <p:nvPr/>
          </p:nvGrpSpPr>
          <p:grpSpPr bwMode="auto">
            <a:xfrm>
              <a:off x="8943" y="1550"/>
              <a:ext cx="2720" cy="1365"/>
              <a:chOff x="8943" y="1550"/>
              <a:chExt cx="2720" cy="1365"/>
            </a:xfrm>
          </p:grpSpPr>
          <p:grpSp>
            <p:nvGrpSpPr>
              <p:cNvPr id="48148" name="Group 20"/>
              <p:cNvGrpSpPr>
                <a:grpSpLocks/>
              </p:cNvGrpSpPr>
              <p:nvPr/>
            </p:nvGrpSpPr>
            <p:grpSpPr bwMode="auto">
              <a:xfrm>
                <a:off x="8943" y="1550"/>
                <a:ext cx="2720" cy="751"/>
                <a:chOff x="1640" y="13580"/>
                <a:chExt cx="2720" cy="751"/>
              </a:xfrm>
            </p:grpSpPr>
            <p:sp>
              <p:nvSpPr>
                <p:cNvPr id="13" name="Straight Connector 2"/>
                <p:cNvSpPr>
                  <a:spLocks noChangeShapeType="1"/>
                </p:cNvSpPr>
                <p:nvPr/>
              </p:nvSpPr>
              <p:spPr bwMode="auto">
                <a:xfrm rot="10800000" flipV="1">
                  <a:off x="1640" y="14317"/>
                  <a:ext cx="2663" cy="14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SG"/>
                </a:p>
              </p:txBody>
            </p:sp>
            <p:sp>
              <p:nvSpPr>
                <p:cNvPr id="15" name="Straight Connector 4"/>
                <p:cNvSpPr>
                  <a:spLocks noChangeShapeType="1"/>
                </p:cNvSpPr>
                <p:nvPr/>
              </p:nvSpPr>
              <p:spPr bwMode="auto">
                <a:xfrm rot="10800000">
                  <a:off x="1640" y="13580"/>
                  <a:ext cx="2720" cy="0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SG"/>
                </a:p>
              </p:txBody>
            </p:sp>
          </p:grpSp>
          <p:sp>
            <p:nvSpPr>
              <p:cNvPr id="9" name="Straight Connector 5"/>
              <p:cNvSpPr>
                <a:spLocks noChangeShapeType="1"/>
              </p:cNvSpPr>
              <p:nvPr/>
            </p:nvSpPr>
            <p:spPr bwMode="auto">
              <a:xfrm rot="1800000" flipV="1">
                <a:off x="9529" y="1700"/>
                <a:ext cx="19" cy="121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36" name="Straight Connector 5"/>
              <p:cNvSpPr>
                <a:spLocks noChangeShapeType="1"/>
              </p:cNvSpPr>
              <p:nvPr/>
            </p:nvSpPr>
            <p:spPr bwMode="auto">
              <a:xfrm rot="1800000" flipH="1" flipV="1">
                <a:off x="10568" y="1654"/>
                <a:ext cx="1057" cy="69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  <p:sp>
          <p:nvSpPr>
            <p:cNvPr id="37" name="Text Box 18"/>
            <p:cNvSpPr txBox="1">
              <a:spLocks noChangeArrowheads="1"/>
            </p:cNvSpPr>
            <p:nvPr/>
          </p:nvSpPr>
          <p:spPr bwMode="auto">
            <a:xfrm>
              <a:off x="10978" y="1838"/>
              <a:ext cx="394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SG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  <a:sym typeface="Symbol" pitchFamily="18" charset="2"/>
                </a:rPr>
                <a:t>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Variation of Buffon’s Needle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458200" cy="2590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eedle </a:t>
            </a:r>
            <a:r>
              <a:rPr lang="en-US" dirty="0"/>
              <a:t>balances </a:t>
            </a:r>
            <a:r>
              <a:rPr lang="en-US" dirty="0" smtClean="0"/>
              <a:t>when:</a:t>
            </a:r>
          </a:p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ea typeface="SimSun" pitchFamily="2" charset="-122"/>
                <a:cs typeface="Times New Roman" pitchFamily="18" charset="0"/>
              </a:rPr>
              <a:t>the </a:t>
            </a:r>
            <a:r>
              <a:rPr lang="en-US" altLang="en-US" dirty="0" smtClean="0">
                <a:ea typeface="SimSun" pitchFamily="2" charset="-122"/>
                <a:cs typeface="Times New Roman" pitchFamily="18" charset="0"/>
              </a:rPr>
              <a:t>center of </a:t>
            </a:r>
            <a:r>
              <a:rPr lang="en-US" altLang="en-US" dirty="0">
                <a:ea typeface="SimSun" pitchFamily="2" charset="-122"/>
                <a:cs typeface="Times New Roman" pitchFamily="18" charset="0"/>
              </a:rPr>
              <a:t>the needle lies on the bottom </a:t>
            </a:r>
            <a:r>
              <a:rPr lang="en-US" altLang="en-US" dirty="0" smtClean="0">
                <a:ea typeface="SimSun" pitchFamily="2" charset="-122"/>
                <a:cs typeface="Times New Roman" pitchFamily="18" charset="0"/>
              </a:rPr>
              <a:t>line, or</a:t>
            </a:r>
          </a:p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dirty="0" smtClean="0">
              <a:ea typeface="SimSun" pitchFamily="2" charset="-122"/>
              <a:cs typeface="Times New Roman" pitchFamily="18" charset="0"/>
            </a:endParaRPr>
          </a:p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needle </a:t>
            </a:r>
            <a:r>
              <a:rPr lang="en-US" dirty="0" smtClean="0"/>
              <a:t>crosses </a:t>
            </a:r>
            <a:r>
              <a:rPr lang="en-US" dirty="0"/>
              <a:t>both </a:t>
            </a:r>
            <a:r>
              <a:rPr lang="en-US" dirty="0" smtClean="0"/>
              <a:t>lines</a:t>
            </a:r>
          </a:p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096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="" xmlns:p14="http://schemas.microsoft.com/office/powerpoint/2010/main" val="217173305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SimSun" pitchFamily="2" charset="-122"/>
                <a:cs typeface="Times New Roman" pitchFamily="18" charset="0"/>
              </a:rPr>
              <a:t>Case 1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096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64096" y="1268760"/>
            <a:ext cx="8028384" cy="13967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altLang="en-US" dirty="0" smtClean="0">
                <a:ea typeface="SimSun" pitchFamily="2" charset="-122"/>
                <a:cs typeface="Times New Roman" pitchFamily="18" charset="0"/>
              </a:rPr>
              <a:t>the </a:t>
            </a:r>
            <a:r>
              <a:rPr lang="en-US" altLang="en-US" dirty="0" smtClean="0">
                <a:ea typeface="SimSun" pitchFamily="2" charset="-122"/>
                <a:cs typeface="Times New Roman" pitchFamily="18" charset="0"/>
              </a:rPr>
              <a:t>center of the </a:t>
            </a:r>
            <a:r>
              <a:rPr lang="en-US" altLang="en-US" dirty="0" smtClean="0">
                <a:ea typeface="SimSun" pitchFamily="2" charset="-122"/>
                <a:cs typeface="Times New Roman" pitchFamily="18" charset="0"/>
              </a:rPr>
              <a:t>needle lies </a:t>
            </a:r>
            <a:r>
              <a:rPr lang="en-US" altLang="en-US" dirty="0" smtClean="0">
                <a:ea typeface="SimSun" pitchFamily="2" charset="-122"/>
                <a:cs typeface="Times New Roman" pitchFamily="18" charset="0"/>
              </a:rPr>
              <a:t>on the </a:t>
            </a:r>
            <a:r>
              <a:rPr lang="en-US" altLang="en-US" dirty="0" smtClean="0">
                <a:ea typeface="SimSun" pitchFamily="2" charset="-122"/>
                <a:cs typeface="Times New Roman" pitchFamily="18" charset="0"/>
              </a:rPr>
              <a:t>bottom line,</a:t>
            </a:r>
            <a:endParaRPr lang="en-US" altLang="en-US" dirty="0" smtClean="0">
              <a:ea typeface="SimSun" pitchFamily="2" charset="-122"/>
              <a:cs typeface="Times New Roman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259632" y="5589240"/>
            <a:ext cx="626469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59632" y="3717032"/>
            <a:ext cx="626469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15816" y="4725144"/>
            <a:ext cx="2088232" cy="1728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887936" y="555324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94563" name="Object 3"/>
          <p:cNvGraphicFramePr>
            <a:graphicFrameLocks noChangeAspect="1"/>
          </p:cNvGraphicFramePr>
          <p:nvPr/>
        </p:nvGraphicFramePr>
        <p:xfrm>
          <a:off x="3995936" y="2492896"/>
          <a:ext cx="919162" cy="536575"/>
        </p:xfrm>
        <a:graphic>
          <a:graphicData uri="http://schemas.openxmlformats.org/presentationml/2006/ole">
            <p:oleObj spid="_x0000_s194563" name="Equation" r:id="rId3" imgW="355320" imgH="20304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17173305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0" y="-27384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16793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104828939"/>
              </p:ext>
            </p:extLst>
          </p:nvPr>
        </p:nvGraphicFramePr>
        <p:xfrm>
          <a:off x="538163" y="2203773"/>
          <a:ext cx="7850187" cy="865187"/>
        </p:xfrm>
        <a:graphic>
          <a:graphicData uri="http://schemas.openxmlformats.org/presentationml/2006/ole">
            <p:oleObj spid="_x0000_s167944" name="Equation" r:id="rId3" imgW="4000500" imgH="431800" progId="Equation.3">
              <p:embed/>
            </p:oleObj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8661"/>
            <a:ext cx="76327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SimSun" pitchFamily="2" charset="-122"/>
                <a:cs typeface="Times New Roman" pitchFamily="18" charset="0"/>
              </a:rPr>
              <a:t>Case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3778" y="1332057"/>
            <a:ext cx="6216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/>
              <a:t>When the </a:t>
            </a:r>
            <a:r>
              <a:rPr lang="en-US" sz="3200" dirty="0" smtClean="0"/>
              <a:t>needle crosses both </a:t>
            </a:r>
            <a:r>
              <a:rPr lang="en-US" sz="3200" dirty="0" smtClean="0"/>
              <a:t>lines,</a:t>
            </a:r>
            <a:endParaRPr lang="en-US" sz="3200" dirty="0" smtClean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096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16216" y="3140968"/>
            <a:ext cx="936104" cy="3384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499992" y="3429000"/>
            <a:ext cx="0" cy="2160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23928" y="4140369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endParaRPr lang="en-SG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8224" y="4149080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SG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5616" y="260648"/>
            <a:ext cx="2160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i="1" dirty="0" smtClean="0">
                <a:latin typeface="Times New Roman" pitchFamily="18" charset="0"/>
                <a:cs typeface="Times New Roman" pitchFamily="18" charset="0"/>
              </a:rPr>
              <a:t>L ≤ D</a:t>
            </a:r>
            <a:endParaRPr lang="en-SG" sz="60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-36512" y="5589240"/>
            <a:ext cx="914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796136" y="260648"/>
            <a:ext cx="2160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i="1" dirty="0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SG" sz="6000" dirty="0" smtClean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SG" sz="6000" i="1" dirty="0" smtClean="0">
                <a:latin typeface="Times New Roman" pitchFamily="18" charset="0"/>
                <a:cs typeface="Times New Roman" pitchFamily="18" charset="0"/>
              </a:rPr>
              <a:t> D</a:t>
            </a:r>
            <a:endParaRPr lang="en-SG" sz="60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907704" y="3573016"/>
            <a:ext cx="0" cy="1584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51720" y="4077072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SG" sz="32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173305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096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611560" y="1600200"/>
            <a:ext cx="8028384" cy="13967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Length of the needle is shorter than or equal to the distance between the 2 cracks</a:t>
            </a:r>
            <a:endParaRPr lang="en-US" altLang="en-US" dirty="0" smtClean="0">
              <a:ea typeface="SimSun" pitchFamily="2" charset="-122"/>
              <a:cs typeface="Times New Roman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259632" y="5589240"/>
            <a:ext cx="626469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59632" y="3429000"/>
            <a:ext cx="626469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76056" y="3789040"/>
            <a:ext cx="0" cy="1584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43608" y="3429000"/>
            <a:ext cx="0" cy="2160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7544" y="4140369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endParaRPr lang="en-SG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0072" y="4149080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SG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1880" y="260648"/>
            <a:ext cx="2160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i="1" dirty="0" smtClean="0">
                <a:latin typeface="Times New Roman" pitchFamily="18" charset="0"/>
                <a:cs typeface="Times New Roman" pitchFamily="18" charset="0"/>
              </a:rPr>
              <a:t>L ≤ D</a:t>
            </a:r>
            <a:endParaRPr lang="en-SG" sz="6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173305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921" t="23016" r="51139" b="19841"/>
          <a:stretch/>
        </p:blipFill>
        <p:spPr bwMode="auto">
          <a:xfrm>
            <a:off x="467544" y="3356992"/>
            <a:ext cx="436959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509" t="26042" r="8109" b="25198"/>
          <a:stretch/>
        </p:blipFill>
        <p:spPr bwMode="auto">
          <a:xfrm>
            <a:off x="4860032" y="908720"/>
            <a:ext cx="4030689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868" t="21229" r="9754" b="20834"/>
          <a:stretch/>
        </p:blipFill>
        <p:spPr bwMode="auto">
          <a:xfrm>
            <a:off x="5004048" y="3550782"/>
            <a:ext cx="3744416" cy="309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105" name="Object 1"/>
          <p:cNvGraphicFramePr>
            <a:graphicFrameLocks noChangeAspect="1"/>
          </p:cNvGraphicFramePr>
          <p:nvPr/>
        </p:nvGraphicFramePr>
        <p:xfrm>
          <a:off x="395536" y="1599307"/>
          <a:ext cx="3933897" cy="1037605"/>
        </p:xfrm>
        <a:graphic>
          <a:graphicData uri="http://schemas.openxmlformats.org/presentationml/2006/ole">
            <p:oleObj spid="_x0000_s47110" name="Equation" r:id="rId5" imgW="1524000" imgH="39370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91880" y="-27384"/>
            <a:ext cx="2160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i="1" dirty="0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SG" sz="6000" dirty="0" smtClean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SG" sz="6000" i="1" dirty="0" smtClean="0">
                <a:latin typeface="Times New Roman" pitchFamily="18" charset="0"/>
                <a:cs typeface="Times New Roman" pitchFamily="18" charset="0"/>
              </a:rPr>
              <a:t> D</a:t>
            </a:r>
            <a:endParaRPr lang="en-SG" sz="6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1202213"/>
      </p:ext>
    </p:extLst>
  </p:cSld>
  <p:clrMapOvr>
    <a:masterClrMapping/>
  </p:clrMapOvr>
  <p:transition advTm="4578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pic>
        <p:nvPicPr>
          <p:cNvPr id="6" name="Picture 9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482" t="21230" r="11985" b="22592"/>
          <a:stretch/>
        </p:blipFill>
        <p:spPr bwMode="auto">
          <a:xfrm>
            <a:off x="285720" y="2893974"/>
            <a:ext cx="4038600" cy="2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5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20534" name="Object 54"/>
          <p:cNvGraphicFramePr>
            <a:graphicFrameLocks noChangeAspect="1"/>
          </p:cNvGraphicFramePr>
          <p:nvPr/>
        </p:nvGraphicFramePr>
        <p:xfrm>
          <a:off x="4499992" y="741124"/>
          <a:ext cx="4125600" cy="5375752"/>
        </p:xfrm>
        <a:graphic>
          <a:graphicData uri="http://schemas.openxmlformats.org/presentationml/2006/ole">
            <p:oleObj spid="_x0000_s20551" name="Equation" r:id="rId4" imgW="2781300" imgH="3378200" progId="Equation.3">
              <p:embed/>
            </p:oleObj>
          </a:graphicData>
        </a:graphic>
      </p:graphicFrame>
      <p:sp>
        <p:nvSpPr>
          <p:cNvPr id="20543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20542" name="Object 62"/>
          <p:cNvGraphicFramePr>
            <a:graphicFrameLocks noChangeAspect="1"/>
          </p:cNvGraphicFramePr>
          <p:nvPr/>
        </p:nvGraphicFramePr>
        <p:xfrm>
          <a:off x="1049164" y="1628800"/>
          <a:ext cx="2298700" cy="469900"/>
        </p:xfrm>
        <a:graphic>
          <a:graphicData uri="http://schemas.openxmlformats.org/presentationml/2006/ole">
            <p:oleObj spid="_x0000_s20552" name="Equation" r:id="rId5" imgW="761669" imgH="165028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785106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23606" name="Rectangle 5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23605" name="Object 53"/>
          <p:cNvGraphicFramePr>
            <a:graphicFrameLocks noChangeAspect="1"/>
          </p:cNvGraphicFramePr>
          <p:nvPr/>
        </p:nvGraphicFramePr>
        <p:xfrm>
          <a:off x="4576763" y="1583519"/>
          <a:ext cx="4006850" cy="3690962"/>
        </p:xfrm>
        <a:graphic>
          <a:graphicData uri="http://schemas.openxmlformats.org/presentationml/2006/ole">
            <p:oleObj spid="_x0000_s23622" name="Equation" r:id="rId3" imgW="2133360" imgH="2006280" progId="Equation.3">
              <p:embed/>
            </p:oleObj>
          </a:graphicData>
        </a:graphic>
      </p:graphicFrame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482" t="21230" r="11985" b="22592"/>
          <a:stretch/>
        </p:blipFill>
        <p:spPr bwMode="auto">
          <a:xfrm>
            <a:off x="285720" y="2893974"/>
            <a:ext cx="4038600" cy="2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62"/>
          <p:cNvGraphicFramePr>
            <a:graphicFrameLocks noChangeAspect="1"/>
          </p:cNvGraphicFramePr>
          <p:nvPr/>
        </p:nvGraphicFramePr>
        <p:xfrm>
          <a:off x="1049164" y="1628800"/>
          <a:ext cx="2298700" cy="469900"/>
        </p:xfrm>
        <a:graphic>
          <a:graphicData uri="http://schemas.openxmlformats.org/presentationml/2006/ole">
            <p:oleObj spid="_x0000_s23624" name="Equation" r:id="rId5" imgW="761669" imgH="165028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299254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pic>
        <p:nvPicPr>
          <p:cNvPr id="21514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007" t="18353" r="12208" b="10416"/>
          <a:stretch/>
        </p:blipFill>
        <p:spPr bwMode="auto">
          <a:xfrm>
            <a:off x="381000" y="2645855"/>
            <a:ext cx="4039200" cy="279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7" name="Rectangle 10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21606" name="Object 102"/>
          <p:cNvGraphicFramePr>
            <a:graphicFrameLocks noChangeAspect="1"/>
          </p:cNvGraphicFramePr>
          <p:nvPr/>
        </p:nvGraphicFramePr>
        <p:xfrm>
          <a:off x="4643438" y="1071546"/>
          <a:ext cx="4125600" cy="4647229"/>
        </p:xfrm>
        <a:graphic>
          <a:graphicData uri="http://schemas.openxmlformats.org/presentationml/2006/ole">
            <p:oleObj spid="_x0000_s21623" name="Equation" r:id="rId4" imgW="2349500" imgH="2641600" progId="Equation.3">
              <p:embed/>
            </p:oleObj>
          </a:graphicData>
        </a:graphic>
      </p:graphicFrame>
      <p:graphicFrame>
        <p:nvGraphicFramePr>
          <p:cNvPr id="21614" name="Object 110"/>
          <p:cNvGraphicFramePr>
            <a:graphicFrameLocks noChangeAspect="1"/>
          </p:cNvGraphicFramePr>
          <p:nvPr/>
        </p:nvGraphicFramePr>
        <p:xfrm>
          <a:off x="1475656" y="1656606"/>
          <a:ext cx="1498600" cy="476250"/>
        </p:xfrm>
        <a:graphic>
          <a:graphicData uri="http://schemas.openxmlformats.org/presentationml/2006/ole">
            <p:oleObj spid="_x0000_s21624" name="Equation" r:id="rId5" imgW="494870" imgH="164957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357960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pic>
        <p:nvPicPr>
          <p:cNvPr id="21514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007" t="18353" r="12208" b="10416"/>
          <a:stretch/>
        </p:blipFill>
        <p:spPr bwMode="auto">
          <a:xfrm>
            <a:off x="2552400" y="357166"/>
            <a:ext cx="4039200" cy="279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7" name="Rectangle 10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944798" y="3188130"/>
          <a:ext cx="7254404" cy="3312704"/>
        </p:xfrm>
        <a:graphic>
          <a:graphicData uri="http://schemas.openxmlformats.org/presentationml/2006/ole">
            <p:oleObj spid="_x0000_s89103" name="Equation" r:id="rId4" imgW="3848100" imgH="17526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357960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SG" sz="6400" dirty="0" smtClean="0"/>
              <a:t>Introduction</a:t>
            </a:r>
            <a:endParaRPr lang="en-SG" sz="6400" dirty="0"/>
          </a:p>
        </p:txBody>
      </p:sp>
    </p:spTree>
    <p:extLst>
      <p:ext uri="{BB962C8B-B14F-4D97-AF65-F5344CB8AC3E}">
        <p14:creationId xmlns="" xmlns:p14="http://schemas.microsoft.com/office/powerpoint/2010/main" val="1747616009"/>
      </p:ext>
    </p:extLst>
  </p:cSld>
  <p:clrMapOvr>
    <a:masterClrMapping/>
  </p:clrMapOvr>
  <p:transition advTm="11203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pic>
        <p:nvPicPr>
          <p:cNvPr id="21514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007" t="18353" r="12208" b="10416"/>
          <a:stretch/>
        </p:blipFill>
        <p:spPr bwMode="auto">
          <a:xfrm>
            <a:off x="2552400" y="357166"/>
            <a:ext cx="4039200" cy="279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7" name="Rectangle 10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1417358" y="3260272"/>
          <a:ext cx="6309285" cy="3312000"/>
        </p:xfrm>
        <a:graphic>
          <a:graphicData uri="http://schemas.openxmlformats.org/presentationml/2006/ole">
            <p:oleObj spid="_x0000_s90127" name="Equation" r:id="rId4" imgW="4000500" imgH="21082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357960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9830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17435863"/>
              </p:ext>
            </p:extLst>
          </p:nvPr>
        </p:nvGraphicFramePr>
        <p:xfrm>
          <a:off x="176213" y="1571625"/>
          <a:ext cx="8699500" cy="2730500"/>
        </p:xfrm>
        <a:graphic>
          <a:graphicData uri="http://schemas.openxmlformats.org/presentationml/2006/ole">
            <p:oleObj spid="_x0000_s141320" name="Equation" r:id="rId3" imgW="4483080" imgH="1422360" progId="Equation.3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596" y="4357694"/>
            <a:ext cx="8286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the length of the needle and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the distance between the 2 parallel edges.</a:t>
            </a:r>
            <a:endParaRPr lang="en-SG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="" xmlns:p14="http://schemas.microsoft.com/office/powerpoint/2010/main" val="1893123503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Variation of Buffon’s Coin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coin balances when the centre of the coin </a:t>
            </a:r>
            <a:r>
              <a:rPr lang="en-US" dirty="0" smtClean="0"/>
              <a:t>lies: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(a) on the edge or </a:t>
            </a:r>
            <a:r>
              <a:rPr lang="en-US" dirty="0" smtClean="0"/>
              <a:t>corner</a:t>
            </a:r>
          </a:p>
          <a:p>
            <a:pPr marL="0" indent="0">
              <a:buNone/>
            </a:pPr>
            <a:r>
              <a:rPr lang="en-US" dirty="0" smtClean="0"/>
              <a:t> (b) </a:t>
            </a:r>
            <a:r>
              <a:rPr lang="en-US" dirty="0"/>
              <a:t>in any of the 4 quadrants with radius </a:t>
            </a:r>
            <a:r>
              <a:rPr lang="en-US" dirty="0" smtClean="0"/>
              <a:t>equal  to radius of the coin*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400" y="3810000"/>
            <a:ext cx="8915400" cy="2983275"/>
            <a:chOff x="152400" y="3810000"/>
            <a:chExt cx="8915400" cy="2983275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801" t="24007" r="7523" b="24406"/>
            <a:stretch/>
          </p:blipFill>
          <p:spPr bwMode="auto">
            <a:xfrm>
              <a:off x="152400" y="3810000"/>
              <a:ext cx="8915400" cy="298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028384" y="543593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en-SG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33823816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2" cstate="print"/>
          <a:srcRect l="9883" t="22665" r="12701" b="26854"/>
          <a:stretch>
            <a:fillRect/>
          </a:stretch>
        </p:blipFill>
        <p:spPr bwMode="auto">
          <a:xfrm>
            <a:off x="612000" y="605222"/>
            <a:ext cx="7920000" cy="275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 l="9919" t="25586" r="14861" b="27539"/>
          <a:stretch>
            <a:fillRect/>
          </a:stretch>
        </p:blipFill>
        <p:spPr bwMode="auto">
          <a:xfrm>
            <a:off x="612000" y="3368744"/>
            <a:ext cx="7920000" cy="27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36455934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721" t="30577" r="10981" b="18651"/>
          <a:stretch/>
        </p:blipFill>
        <p:spPr bwMode="auto">
          <a:xfrm>
            <a:off x="2306653" y="3679372"/>
            <a:ext cx="4622801" cy="278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142976" y="785794"/>
            <a:ext cx="6957416" cy="2819400"/>
            <a:chOff x="1142976" y="785794"/>
            <a:chExt cx="6957416" cy="2819400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386" t="30555" r="23893" b="18442"/>
            <a:stretch/>
          </p:blipFill>
          <p:spPr bwMode="auto">
            <a:xfrm>
              <a:off x="1142976" y="785794"/>
              <a:ext cx="6855096" cy="281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668344" y="306896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en-SG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62498251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721" t="30577" r="10981" b="18651"/>
          <a:stretch/>
        </p:blipFill>
        <p:spPr bwMode="auto">
          <a:xfrm>
            <a:off x="2306653" y="3679372"/>
            <a:ext cx="4622801" cy="278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142976" y="785794"/>
            <a:ext cx="6957416" cy="2819400"/>
            <a:chOff x="1142976" y="785794"/>
            <a:chExt cx="6957416" cy="2819400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386" t="30555" r="23893" b="18442"/>
            <a:stretch/>
          </p:blipFill>
          <p:spPr bwMode="auto">
            <a:xfrm>
              <a:off x="1142976" y="785794"/>
              <a:ext cx="6855096" cy="281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668344" y="306896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en-SG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2123728" y="3573016"/>
            <a:ext cx="4968552" cy="28803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="" xmlns:p14="http://schemas.microsoft.com/office/powerpoint/2010/main" val="1062498251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graphicFrame>
        <p:nvGraphicFramePr>
          <p:cNvPr id="77825" name="Object 1"/>
          <p:cNvGraphicFramePr>
            <a:graphicFrameLocks noChangeAspect="1"/>
          </p:cNvGraphicFramePr>
          <p:nvPr/>
        </p:nvGraphicFramePr>
        <p:xfrm>
          <a:off x="395536" y="980728"/>
          <a:ext cx="8234363" cy="1397000"/>
        </p:xfrm>
        <a:graphic>
          <a:graphicData uri="http://schemas.openxmlformats.org/presentationml/2006/ole">
            <p:oleObj spid="_x0000_s77837" name="Equation" r:id="rId3" imgW="2489200" imgH="431800" progId="Equation.3">
              <p:embed/>
            </p:oleObj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721" t="30577" r="10981" b="18651"/>
          <a:stretch/>
        </p:blipFill>
        <p:spPr bwMode="auto">
          <a:xfrm>
            <a:off x="2260600" y="2714620"/>
            <a:ext cx="4622801" cy="278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875580851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721" t="30577" r="10981" b="18651"/>
          <a:stretch/>
        </p:blipFill>
        <p:spPr bwMode="auto">
          <a:xfrm>
            <a:off x="2306653" y="3679372"/>
            <a:ext cx="4622801" cy="278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142976" y="785794"/>
            <a:ext cx="6957416" cy="2819400"/>
            <a:chOff x="1142976" y="785794"/>
            <a:chExt cx="6957416" cy="2819400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386" t="30555" r="23893" b="18442"/>
            <a:stretch/>
          </p:blipFill>
          <p:spPr bwMode="auto">
            <a:xfrm>
              <a:off x="1142976" y="785794"/>
              <a:ext cx="6855096" cy="281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668344" y="306896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en-SG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187624" y="692696"/>
            <a:ext cx="4536504" cy="28803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="" xmlns:p14="http://schemas.microsoft.com/office/powerpoint/2010/main" val="1062498251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graphicFrame>
        <p:nvGraphicFramePr>
          <p:cNvPr id="73729" name="Object 1"/>
          <p:cNvGraphicFramePr>
            <a:graphicFrameLocks noChangeAspect="1"/>
          </p:cNvGraphicFramePr>
          <p:nvPr/>
        </p:nvGraphicFramePr>
        <p:xfrm>
          <a:off x="238125" y="1046163"/>
          <a:ext cx="8655050" cy="1592262"/>
        </p:xfrm>
        <a:graphic>
          <a:graphicData uri="http://schemas.openxmlformats.org/presentationml/2006/ole">
            <p:oleObj spid="_x0000_s73741" name="Equation" r:id="rId3" imgW="2590800" imgH="469900" progId="Equation.3">
              <p:embed/>
            </p:oleObj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86" t="30555" r="47113" b="18442"/>
          <a:stretch/>
        </p:blipFill>
        <p:spPr bwMode="auto">
          <a:xfrm>
            <a:off x="1865068" y="2805118"/>
            <a:ext cx="5413864" cy="333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17188137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721" t="30577" r="10981" b="18651"/>
          <a:stretch/>
        </p:blipFill>
        <p:spPr bwMode="auto">
          <a:xfrm>
            <a:off x="2306653" y="3679372"/>
            <a:ext cx="4622801" cy="278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1142976" y="785794"/>
            <a:ext cx="6957416" cy="2819400"/>
            <a:chOff x="1142976" y="785794"/>
            <a:chExt cx="6957416" cy="2819400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386" t="30555" r="23893" b="18442"/>
            <a:stretch/>
          </p:blipFill>
          <p:spPr bwMode="auto">
            <a:xfrm>
              <a:off x="1142976" y="785794"/>
              <a:ext cx="6855096" cy="281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668344" y="306896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en-SG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5724128" y="764704"/>
            <a:ext cx="2304256" cy="28803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="" xmlns:p14="http://schemas.microsoft.com/office/powerpoint/2010/main" val="1062498251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370" t="19643" r="13659" b="24552"/>
          <a:stretch/>
        </p:blipFill>
        <p:spPr bwMode="auto">
          <a:xfrm>
            <a:off x="1493029" y="1276065"/>
            <a:ext cx="6157942" cy="25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317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537656298"/>
              </p:ext>
            </p:extLst>
          </p:nvPr>
        </p:nvGraphicFramePr>
        <p:xfrm>
          <a:off x="1250950" y="3983310"/>
          <a:ext cx="6643688" cy="2686050"/>
        </p:xfrm>
        <a:graphic>
          <a:graphicData uri="http://schemas.openxmlformats.org/presentationml/2006/ole">
            <p:oleObj spid="_x0000_s31758" name="Equation" r:id="rId4" imgW="3085920" imgH="1244520" progId="Equation.3">
              <p:embed/>
            </p:oleObj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Buffon’s Needle Problem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1840" y="3358153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i="1" dirty="0" smtClean="0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SG" sz="2200" dirty="0" smtClean="0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SG" sz="2200" i="1" dirty="0" smtClean="0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 y </a:t>
            </a:r>
            <a:r>
              <a:rPr lang="en-SG" sz="2200" dirty="0" smtClean="0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SG" sz="2200" i="1" dirty="0" smtClean="0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 D</a:t>
            </a:r>
          </a:p>
        </p:txBody>
      </p:sp>
    </p:spTree>
    <p:extLst>
      <p:ext uri="{BB962C8B-B14F-4D97-AF65-F5344CB8AC3E}">
        <p14:creationId xmlns="" xmlns:p14="http://schemas.microsoft.com/office/powerpoint/2010/main" val="3585232524"/>
      </p:ext>
    </p:extLst>
  </p:cSld>
  <p:clrMapOvr>
    <a:masterClrMapping/>
  </p:clrMapOvr>
  <p:transition advTm="3711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55776" y="692696"/>
            <a:ext cx="4896544" cy="5285432"/>
            <a:chOff x="2555776" y="692696"/>
            <a:chExt cx="4896544" cy="528543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87" t="30555" r="23893" b="28036"/>
            <a:stretch/>
          </p:blipFill>
          <p:spPr bwMode="auto">
            <a:xfrm>
              <a:off x="2555776" y="692696"/>
              <a:ext cx="3926138" cy="393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46433" name="Object 1"/>
            <p:cNvGraphicFramePr>
              <a:graphicFrameLocks noChangeAspect="1"/>
            </p:cNvGraphicFramePr>
            <p:nvPr/>
          </p:nvGraphicFramePr>
          <p:xfrm>
            <a:off x="2987824" y="4581128"/>
            <a:ext cx="3109912" cy="1397000"/>
          </p:xfrm>
          <a:graphic>
            <a:graphicData uri="http://schemas.openxmlformats.org/presentationml/2006/ole">
              <p:oleObj spid="_x0000_s146438" name="Equation" r:id="rId4" imgW="939392" imgH="431613" progId="Equation.3">
                <p:embed/>
              </p:oleObj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012160" y="4624680"/>
              <a:ext cx="144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600" dirty="0" smtClean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en-SG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917" t="15048" r="45420" b="18953"/>
          <a:stretch/>
        </p:blipFill>
        <p:spPr bwMode="auto">
          <a:xfrm>
            <a:off x="244575" y="2995633"/>
            <a:ext cx="2671241" cy="386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473" b="3215"/>
          <a:stretch/>
        </p:blipFill>
        <p:spPr bwMode="auto">
          <a:xfrm>
            <a:off x="3635896" y="908720"/>
            <a:ext cx="4911080" cy="5193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95536" y="260648"/>
            <a:ext cx="2808312" cy="3072304"/>
            <a:chOff x="395536" y="260648"/>
            <a:chExt cx="2808312" cy="307230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87" t="30555" r="23893" b="18442"/>
            <a:stretch/>
          </p:blipFill>
          <p:spPr bwMode="auto">
            <a:xfrm>
              <a:off x="395536" y="260648"/>
              <a:ext cx="2487858" cy="307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555776" y="278092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en-SG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60" y="471922"/>
            <a:ext cx="4533920" cy="591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43187" y="1250141"/>
            <a:ext cx="3528747" cy="4357718"/>
            <a:chOff x="543187" y="1250141"/>
            <a:chExt cx="3528747" cy="435771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87" t="30555" r="23893" b="18442"/>
            <a:stretch/>
          </p:blipFill>
          <p:spPr bwMode="auto">
            <a:xfrm>
              <a:off x="543187" y="1250141"/>
              <a:ext cx="3528747" cy="4357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563888" y="479715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 smtClean="0">
                  <a:latin typeface="Times New Roman" pitchFamily="18" charset="0"/>
                  <a:cs typeface="Times New Roman" pitchFamily="18" charset="0"/>
                </a:rPr>
                <a:t>*</a:t>
              </a:r>
              <a:endParaRPr lang="en-SG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095960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917" t="15048" r="45420" b="18953"/>
          <a:stretch/>
        </p:blipFill>
        <p:spPr bwMode="auto">
          <a:xfrm>
            <a:off x="6176094" y="214290"/>
            <a:ext cx="2253558" cy="325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085"/>
          <a:stretch/>
        </p:blipFill>
        <p:spPr bwMode="auto">
          <a:xfrm>
            <a:off x="5786446" y="3143248"/>
            <a:ext cx="2912608" cy="32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graphicFrame>
        <p:nvGraphicFramePr>
          <p:cNvPr id="76801" name="Object 1"/>
          <p:cNvGraphicFramePr>
            <a:graphicFrameLocks noChangeAspect="1"/>
          </p:cNvGraphicFramePr>
          <p:nvPr/>
        </p:nvGraphicFramePr>
        <p:xfrm>
          <a:off x="428628" y="908808"/>
          <a:ext cx="5214942" cy="5040383"/>
        </p:xfrm>
        <a:graphic>
          <a:graphicData uri="http://schemas.openxmlformats.org/presentationml/2006/ole">
            <p:oleObj spid="_x0000_s76813" r:id="rId5" imgW="2273300" imgH="220980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482950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473" b="3215"/>
          <a:stretch/>
        </p:blipFill>
        <p:spPr bwMode="auto">
          <a:xfrm>
            <a:off x="4857875" y="1363980"/>
            <a:ext cx="3905125" cy="413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graphicFrame>
        <p:nvGraphicFramePr>
          <p:cNvPr id="75777" name="Object 1"/>
          <p:cNvGraphicFramePr>
            <a:graphicFrameLocks noChangeAspect="1"/>
          </p:cNvGraphicFramePr>
          <p:nvPr/>
        </p:nvGraphicFramePr>
        <p:xfrm>
          <a:off x="638191" y="1374632"/>
          <a:ext cx="3790933" cy="4108737"/>
        </p:xfrm>
        <a:graphic>
          <a:graphicData uri="http://schemas.openxmlformats.org/presentationml/2006/ole">
            <p:oleObj spid="_x0000_s75789" r:id="rId4" imgW="1587500" imgH="170180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922124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473" b="3215"/>
          <a:stretch/>
        </p:blipFill>
        <p:spPr bwMode="auto">
          <a:xfrm>
            <a:off x="3000364" y="285728"/>
            <a:ext cx="3143272" cy="332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1229438" y="3643338"/>
          <a:ext cx="6685124" cy="2928934"/>
        </p:xfrm>
        <a:graphic>
          <a:graphicData uri="http://schemas.openxmlformats.org/presentationml/2006/ole">
            <p:oleObj spid="_x0000_s92175" r:id="rId4" imgW="2882900" imgH="125730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922124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grpSp>
        <p:nvGrpSpPr>
          <p:cNvPr id="5" name="Group 4"/>
          <p:cNvGrpSpPr/>
          <p:nvPr/>
        </p:nvGrpSpPr>
        <p:grpSpPr>
          <a:xfrm>
            <a:off x="1763688" y="967844"/>
            <a:ext cx="5564047" cy="4922312"/>
            <a:chOff x="1763688" y="967844"/>
            <a:chExt cx="5564047" cy="4922312"/>
          </a:xfrm>
        </p:grpSpPr>
        <p:graphicFrame>
          <p:nvGraphicFramePr>
            <p:cNvPr id="93185" name="Object 1"/>
            <p:cNvGraphicFramePr>
              <a:graphicFrameLocks noChangeAspect="1"/>
            </p:cNvGraphicFramePr>
            <p:nvPr/>
          </p:nvGraphicFramePr>
          <p:xfrm>
            <a:off x="1816266" y="967844"/>
            <a:ext cx="5511469" cy="4922312"/>
          </p:xfrm>
          <a:graphic>
            <a:graphicData uri="http://schemas.openxmlformats.org/presentationml/2006/ole">
              <p:oleObj spid="_x0000_s93197" r:id="rId3" imgW="2781300" imgH="2476500" progId="">
                <p:embed/>
              </p:oleObj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1763688" y="2204864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2400" b="1" dirty="0" smtClean="0">
                  <a:latin typeface="Times New Roman" pitchFamily="18" charset="0"/>
                  <a:cs typeface="Times New Roman" pitchFamily="18" charset="0"/>
                </a:rPr>
                <a:t>≥</a:t>
              </a:r>
              <a:endParaRPr lang="en-SG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4774180"/>
            <a:ext cx="746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the radius of coin and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the length of side of the square grid.</a:t>
            </a:r>
            <a:endParaRPr lang="en-SG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graphicFrame>
        <p:nvGraphicFramePr>
          <p:cNvPr id="1423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357207358"/>
              </p:ext>
            </p:extLst>
          </p:nvPr>
        </p:nvGraphicFramePr>
        <p:xfrm>
          <a:off x="601663" y="1071563"/>
          <a:ext cx="7940675" cy="3714750"/>
        </p:xfrm>
        <a:graphic>
          <a:graphicData uri="http://schemas.openxmlformats.org/presentationml/2006/ole">
            <p:oleObj spid="_x0000_s142348" name="Equation" r:id="rId3" imgW="3759120" imgH="177768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893123503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4774180"/>
            <a:ext cx="746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the radius of coin and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the length of side of the square grid.</a:t>
            </a:r>
            <a:endParaRPr lang="en-SG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graphicFrame>
        <p:nvGraphicFramePr>
          <p:cNvPr id="1423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357207358"/>
              </p:ext>
            </p:extLst>
          </p:nvPr>
        </p:nvGraphicFramePr>
        <p:xfrm>
          <a:off x="601663" y="1071563"/>
          <a:ext cx="7940675" cy="3714750"/>
        </p:xfrm>
        <a:graphic>
          <a:graphicData uri="http://schemas.openxmlformats.org/presentationml/2006/ole">
            <p:oleObj spid="_x0000_s215042" name="Equation" r:id="rId3" imgW="3759120" imgH="1777680" progId="Equation.3">
              <p:embed/>
            </p:oleObj>
          </a:graphicData>
        </a:graphic>
      </p:graphicFrame>
      <p:sp>
        <p:nvSpPr>
          <p:cNvPr id="7" name="Rectangle 6"/>
          <p:cNvSpPr/>
          <p:nvPr/>
        </p:nvSpPr>
        <p:spPr>
          <a:xfrm>
            <a:off x="755576" y="2852936"/>
            <a:ext cx="288032" cy="5760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="" xmlns:p14="http://schemas.microsoft.com/office/powerpoint/2010/main" val="1893123503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400" dirty="0" smtClean="0"/>
              <a:t>Simulations of our Variations</a:t>
            </a:r>
            <a:endParaRPr lang="en-US" sz="6400" dirty="0"/>
          </a:p>
        </p:txBody>
      </p:sp>
    </p:spTree>
    <p:extLst>
      <p:ext uri="{BB962C8B-B14F-4D97-AF65-F5344CB8AC3E}">
        <p14:creationId xmlns="" xmlns:p14="http://schemas.microsoft.com/office/powerpoint/2010/main" val="539925111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307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774644738"/>
              </p:ext>
            </p:extLst>
          </p:nvPr>
        </p:nvGraphicFramePr>
        <p:xfrm>
          <a:off x="3752850" y="2546350"/>
          <a:ext cx="5067300" cy="2419350"/>
        </p:xfrm>
        <a:graphic>
          <a:graphicData uri="http://schemas.openxmlformats.org/presentationml/2006/ole">
            <p:oleObj spid="_x0000_s30734" name="Equation" r:id="rId3" imgW="1828800" imgH="888840" progId="Equation.3">
              <p:embed/>
            </p:oleObj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Buffon’s Coin Problem</a:t>
            </a:r>
            <a:endParaRPr lang="en-US" dirty="0"/>
          </a:p>
        </p:txBody>
      </p:sp>
      <p:grpSp>
        <p:nvGrpSpPr>
          <p:cNvPr id="30729" name="Group 9"/>
          <p:cNvGrpSpPr>
            <a:grpSpLocks/>
          </p:cNvGrpSpPr>
          <p:nvPr/>
        </p:nvGrpSpPr>
        <p:grpSpPr bwMode="auto">
          <a:xfrm>
            <a:off x="251521" y="1430735"/>
            <a:ext cx="4017696" cy="4455535"/>
            <a:chOff x="7581" y="2665"/>
            <a:chExt cx="3125" cy="3466"/>
          </a:xfrm>
        </p:grpSpPr>
        <p:cxnSp>
          <p:nvCxnSpPr>
            <p:cNvPr id="30730" name="AutoShape 10"/>
            <p:cNvCxnSpPr>
              <a:cxnSpLocks noChangeShapeType="1"/>
            </p:cNvCxnSpPr>
            <p:nvPr/>
          </p:nvCxnSpPr>
          <p:spPr bwMode="auto">
            <a:xfrm>
              <a:off x="9435" y="5481"/>
              <a:ext cx="56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30731" name="AutoShape 11"/>
            <p:cNvCxnSpPr>
              <a:cxnSpLocks noChangeShapeType="1"/>
            </p:cNvCxnSpPr>
            <p:nvPr/>
          </p:nvCxnSpPr>
          <p:spPr bwMode="auto">
            <a:xfrm rot="5400000">
              <a:off x="9861" y="5097"/>
              <a:ext cx="56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grpSp>
          <p:nvGrpSpPr>
            <p:cNvPr id="30732" name="Group 12"/>
            <p:cNvGrpSpPr>
              <a:grpSpLocks/>
            </p:cNvGrpSpPr>
            <p:nvPr/>
          </p:nvGrpSpPr>
          <p:grpSpPr bwMode="auto">
            <a:xfrm>
              <a:off x="7581" y="2665"/>
              <a:ext cx="3125" cy="3466"/>
              <a:chOff x="7581" y="2665"/>
              <a:chExt cx="3125" cy="3466"/>
            </a:xfrm>
          </p:grpSpPr>
          <p:grpSp>
            <p:nvGrpSpPr>
              <p:cNvPr id="30733" name="Group 13"/>
              <p:cNvGrpSpPr>
                <a:grpSpLocks/>
              </p:cNvGrpSpPr>
              <p:nvPr/>
            </p:nvGrpSpPr>
            <p:grpSpPr bwMode="auto">
              <a:xfrm>
                <a:off x="7581" y="2665"/>
                <a:ext cx="2470" cy="2760"/>
                <a:chOff x="7581" y="13470"/>
                <a:chExt cx="2470" cy="2760"/>
              </a:xfrm>
            </p:grpSpPr>
            <p:sp>
              <p:nvSpPr>
                <p:cNvPr id="30734" name="Rectangle 14" descr="White marble"/>
                <p:cNvSpPr>
                  <a:spLocks noChangeArrowheads="1"/>
                </p:cNvSpPr>
                <p:nvPr/>
              </p:nvSpPr>
              <p:spPr bwMode="auto">
                <a:xfrm>
                  <a:off x="7783" y="13962"/>
                  <a:ext cx="2268" cy="2268"/>
                </a:xfrm>
                <a:prstGeom prst="rect">
                  <a:avLst/>
                </a:prstGeom>
                <a:blipFill dpi="0" rotWithShape="1">
                  <a:blip r:embed="rId4" cstate="print">
                    <a:alphaModFix amt="41000"/>
                  </a:blip>
                  <a:srcRect/>
                  <a:tile tx="0" ty="0" sx="100000" sy="100000" flip="none" algn="tl"/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SG"/>
                </a:p>
              </p:txBody>
            </p:sp>
            <p:grpSp>
              <p:nvGrpSpPr>
                <p:cNvPr id="30735" name="Group 15"/>
                <p:cNvGrpSpPr>
                  <a:grpSpLocks/>
                </p:cNvGrpSpPr>
                <p:nvPr/>
              </p:nvGrpSpPr>
              <p:grpSpPr bwMode="auto">
                <a:xfrm>
                  <a:off x="7581" y="13470"/>
                  <a:ext cx="2444" cy="2720"/>
                  <a:chOff x="8415" y="13435"/>
                  <a:chExt cx="2444" cy="2720"/>
                </a:xfrm>
              </p:grpSpPr>
              <p:sp>
                <p:nvSpPr>
                  <p:cNvPr id="30736" name="Rectangle 16"/>
                  <p:cNvSpPr>
                    <a:spLocks noChangeArrowheads="1"/>
                  </p:cNvSpPr>
                  <p:nvPr/>
                </p:nvSpPr>
                <p:spPr bwMode="auto">
                  <a:xfrm flipH="1" flipV="1">
                    <a:off x="8591" y="13887"/>
                    <a:ext cx="2268" cy="2268"/>
                  </a:xfrm>
                  <a:prstGeom prst="rect">
                    <a:avLst/>
                  </a:prstGeom>
                  <a:no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SG"/>
                  </a:p>
                </p:txBody>
              </p:sp>
              <p:sp>
                <p:nvSpPr>
                  <p:cNvPr id="30737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530" y="13435"/>
                    <a:ext cx="495" cy="4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SG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rPr>
                      <a:t>D</a:t>
                    </a:r>
                    <a:endParaRPr kumimoji="0" lang="en-US" sz="20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cxnSp>
                <p:nvCxnSpPr>
                  <p:cNvPr id="30738" name="AutoShape 18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8591" y="13776"/>
                    <a:ext cx="2268" cy="2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</p:cxnSp>
              <p:grpSp>
                <p:nvGrpSpPr>
                  <p:cNvPr id="30739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8415" y="14136"/>
                    <a:ext cx="1462" cy="1190"/>
                    <a:chOff x="8415" y="14136"/>
                    <a:chExt cx="1462" cy="1190"/>
                  </a:xfrm>
                </p:grpSpPr>
                <p:grpSp>
                  <p:nvGrpSpPr>
                    <p:cNvPr id="30740" name="Group 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415" y="14136"/>
                      <a:ext cx="1462" cy="1190"/>
                      <a:chOff x="8448" y="14136"/>
                      <a:chExt cx="1462" cy="1190"/>
                    </a:xfrm>
                  </p:grpSpPr>
                  <p:sp>
                    <p:nvSpPr>
                      <p:cNvPr id="30741" name="Text Box 2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225" y="14442"/>
                        <a:ext cx="685" cy="69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SG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R</a:t>
                        </a:r>
                        <a:endPara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30742" name="Oval 2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48" y="14136"/>
                        <a:ext cx="1134" cy="1134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SG"/>
                      </a:p>
                    </p:txBody>
                  </p:sp>
                  <p:sp>
                    <p:nvSpPr>
                      <p:cNvPr id="30743" name="Text Box 2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70" y="14631"/>
                        <a:ext cx="906" cy="69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30744" name="Text Box 2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851" y="14492"/>
                        <a:ext cx="488" cy="69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cxnSp>
                  <p:nvCxnSpPr>
                    <p:cNvPr id="30745" name="AutoShape 2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9009" y="14682"/>
                      <a:ext cx="567" cy="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</p:cxnSp>
              </p:grpSp>
            </p:grpSp>
          </p:grpSp>
          <p:sp>
            <p:nvSpPr>
              <p:cNvPr id="30746" name="Rectangle 26"/>
              <p:cNvSpPr>
                <a:spLocks noChangeArrowheads="1"/>
              </p:cNvSpPr>
              <p:nvPr/>
            </p:nvSpPr>
            <p:spPr bwMode="auto">
              <a:xfrm>
                <a:off x="9453" y="3125"/>
                <a:ext cx="567" cy="2268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30747" name="Rectangle 27"/>
              <p:cNvSpPr>
                <a:spLocks noChangeArrowheads="1"/>
              </p:cNvSpPr>
              <p:nvPr/>
            </p:nvSpPr>
            <p:spPr bwMode="auto">
              <a:xfrm>
                <a:off x="7755" y="3118"/>
                <a:ext cx="567" cy="2268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30748" name="Rectangle 28"/>
              <p:cNvSpPr>
                <a:spLocks noChangeArrowheads="1"/>
              </p:cNvSpPr>
              <p:nvPr/>
            </p:nvSpPr>
            <p:spPr bwMode="auto">
              <a:xfrm rot="5400000">
                <a:off x="8604" y="3977"/>
                <a:ext cx="567" cy="2254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30749" name="Rectangle 29"/>
              <p:cNvSpPr>
                <a:spLocks noChangeArrowheads="1"/>
              </p:cNvSpPr>
              <p:nvPr/>
            </p:nvSpPr>
            <p:spPr bwMode="auto">
              <a:xfrm rot="5400000">
                <a:off x="8611" y="2275"/>
                <a:ext cx="567" cy="225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30750" name="Text Box 30"/>
              <p:cNvSpPr txBox="1">
                <a:spLocks noChangeArrowheads="1"/>
              </p:cNvSpPr>
              <p:nvPr/>
            </p:nvSpPr>
            <p:spPr bwMode="auto">
              <a:xfrm>
                <a:off x="10120" y="5009"/>
                <a:ext cx="586" cy="6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SG" sz="20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R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751" name="Text Box 31"/>
              <p:cNvSpPr txBox="1">
                <a:spLocks noChangeArrowheads="1"/>
              </p:cNvSpPr>
              <p:nvPr/>
            </p:nvSpPr>
            <p:spPr bwMode="auto">
              <a:xfrm>
                <a:off x="9547" y="5463"/>
                <a:ext cx="586" cy="6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SG" sz="20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R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170291146"/>
      </p:ext>
    </p:extLst>
  </p:cSld>
  <p:clrMapOvr>
    <a:masterClrMapping/>
  </p:clrMapOvr>
  <p:transition advTm="44079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Simulation of Variation of Buffon’s Needle Problem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 smtClean="0"/>
              <a:t>Generate random values of </a:t>
            </a:r>
            <a:r>
              <a:rPr lang="en-SG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SG" dirty="0" smtClean="0"/>
              <a:t> and </a:t>
            </a:r>
            <a:r>
              <a:rPr lang="en-SG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SG" dirty="0" smtClean="0"/>
              <a:t> which represent the angle of the needle and distance from bottom line.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smtClean="0"/>
              <a:t>Tally a hit if:</a:t>
            </a:r>
          </a:p>
          <a:p>
            <a:pPr marL="914400" lvl="1" indent="-514350"/>
            <a:r>
              <a:rPr lang="en-SG" dirty="0" smtClean="0"/>
              <a:t>Centre of needle lies on bottom line, </a:t>
            </a:r>
            <a:r>
              <a:rPr lang="en-SG" b="1" dirty="0" smtClean="0"/>
              <a:t>or</a:t>
            </a:r>
          </a:p>
          <a:p>
            <a:pPr marL="914400" lvl="1" indent="-514350"/>
            <a:r>
              <a:rPr lang="en-SG" dirty="0" smtClean="0"/>
              <a:t>Needle crosses both top and bottom line</a:t>
            </a:r>
          </a:p>
          <a:p>
            <a:pPr marL="914400" lvl="1" indent="-514350"/>
            <a:endParaRPr lang="en-SG" dirty="0" smtClean="0"/>
          </a:p>
          <a:p>
            <a:pPr marL="914400" lvl="1" indent="-514350"/>
            <a:endParaRPr lang="en-SG" dirty="0" smtClean="0"/>
          </a:p>
        </p:txBody>
      </p:sp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2268887970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Simulation of Variation of Buffon’s Coin Problem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 smtClean="0"/>
              <a:t>Generate random values of </a:t>
            </a:r>
            <a:r>
              <a:rPr lang="en-SG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SG" dirty="0" smtClean="0"/>
              <a:t> and </a:t>
            </a:r>
            <a:r>
              <a:rPr lang="en-SG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SG" dirty="0" smtClean="0"/>
              <a:t> which represent the coordinates of the centre of the coin.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smtClean="0"/>
              <a:t>Find the supporting points of the coin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smtClean="0"/>
              <a:t>Tally a hit if:</a:t>
            </a:r>
          </a:p>
          <a:p>
            <a:pPr marL="914400" lvl="1" indent="-514350"/>
            <a:r>
              <a:rPr lang="en-SG" dirty="0" smtClean="0"/>
              <a:t>Centre lies on edge, </a:t>
            </a:r>
            <a:r>
              <a:rPr lang="en-SG" b="1" dirty="0" smtClean="0"/>
              <a:t>or</a:t>
            </a:r>
          </a:p>
          <a:p>
            <a:pPr marL="914400" lvl="1" indent="-514350"/>
            <a:r>
              <a:rPr lang="en-SG" dirty="0" smtClean="0"/>
              <a:t>Coin has 2 x-intercepts and 2 y-intercepts </a:t>
            </a:r>
            <a:r>
              <a:rPr lang="en-SG" b="1" dirty="0" smtClean="0"/>
              <a:t>and</a:t>
            </a:r>
          </a:p>
          <a:p>
            <a:pPr marL="914400" lvl="1" indent="-514350"/>
            <a:r>
              <a:rPr lang="en-SG" dirty="0" smtClean="0"/>
              <a:t>Centre lies in base of support of coin</a:t>
            </a:r>
          </a:p>
          <a:p>
            <a:pPr marL="914400" lvl="1" indent="-514350"/>
            <a:endParaRPr lang="en-SG" dirty="0" smtClean="0"/>
          </a:p>
          <a:p>
            <a:pPr marL="914400" lvl="1" indent="-514350"/>
            <a:endParaRPr lang="en-SG" dirty="0" smtClean="0"/>
          </a:p>
        </p:txBody>
      </p:sp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3264480295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 l="57922" t="20604" r="4465" b="17582"/>
          <a:stretch>
            <a:fillRect/>
          </a:stretch>
        </p:blipFill>
        <p:spPr bwMode="auto">
          <a:xfrm>
            <a:off x="1393009" y="644664"/>
            <a:ext cx="6357982" cy="556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84123805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20688"/>
            <a:ext cx="6367891" cy="557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12798550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How to check if the centre lies in the base of support?</a:t>
            </a:r>
            <a:endParaRPr lang="en-SG" dirty="0"/>
          </a:p>
        </p:txBody>
      </p:sp>
      <p:sp>
        <p:nvSpPr>
          <p:cNvPr id="169985" name="Rectangle 1"/>
          <p:cNvSpPr>
            <a:spLocks noChangeArrowheads="1"/>
          </p:cNvSpPr>
          <p:nvPr/>
        </p:nvSpPr>
        <p:spPr bwMode="auto">
          <a:xfrm>
            <a:off x="395536" y="1700808"/>
            <a:ext cx="525658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SG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The </a:t>
            </a:r>
            <a:r>
              <a:rPr kumimoji="0" lang="en-US" altLang="zh-SG" sz="32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convex hull</a:t>
            </a:r>
            <a:r>
              <a:rPr kumimoji="0" lang="en-US" altLang="zh-SG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en-US" altLang="zh-SG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of a set of points in a Euclidean plane is defined as the smallest set of points where every point on a straight line segment joining a pair of points is within the set.</a:t>
            </a: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SG" sz="3200" dirty="0" smtClean="0">
                <a:latin typeface="Calibri" pitchFamily="34" charset="0"/>
                <a:cs typeface="Arial" pitchFamily="34" charset="0"/>
              </a:rPr>
              <a:t>Andrew’s monotone chain algorithm</a:t>
            </a:r>
            <a:endParaRPr kumimoji="0" lang="en-US" altLang="zh-SG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1250" name="Picture 2" descr="http://mathworld.wolfram.com/images/eps-gif/ConvexHull2D_70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8416" y="2204864"/>
            <a:ext cx="2204024" cy="2397622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 cstate="print"/>
          <a:srcRect l="22511" t="29297" r="56808" b="31640"/>
          <a:stretch>
            <a:fillRect/>
          </a:stretch>
        </p:blipFill>
        <p:spPr bwMode="auto">
          <a:xfrm>
            <a:off x="1184775" y="790354"/>
            <a:ext cx="3027185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56304" t="29297" r="21486" b="31640"/>
          <a:stretch>
            <a:fillRect/>
          </a:stretch>
        </p:blipFill>
        <p:spPr bwMode="auto">
          <a:xfrm>
            <a:off x="5220072" y="934370"/>
            <a:ext cx="3251024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3369" name="Group 143368"/>
          <p:cNvGrpSpPr/>
          <p:nvPr/>
        </p:nvGrpSpPr>
        <p:grpSpPr>
          <a:xfrm>
            <a:off x="1763688" y="4077072"/>
            <a:ext cx="2088232" cy="1512168"/>
            <a:chOff x="1907704" y="4653136"/>
            <a:chExt cx="2088232" cy="1512168"/>
          </a:xfrm>
        </p:grpSpPr>
        <p:cxnSp>
          <p:nvCxnSpPr>
            <p:cNvPr id="20" name="Straight Connector 19"/>
            <p:cNvCxnSpPr>
              <a:stCxn id="8" idx="5"/>
              <a:endCxn id="7" idx="7"/>
            </p:cNvCxnSpPr>
            <p:nvPr/>
          </p:nvCxnSpPr>
          <p:spPr>
            <a:xfrm flipV="1">
              <a:off x="2183016" y="4826624"/>
              <a:ext cx="1791832" cy="1317592"/>
            </a:xfrm>
            <a:prstGeom prst="line">
              <a:avLst/>
            </a:prstGeom>
            <a:ln w="635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8" idx="5"/>
            </p:cNvCxnSpPr>
            <p:nvPr/>
          </p:nvCxnSpPr>
          <p:spPr>
            <a:xfrm>
              <a:off x="1979712" y="4725144"/>
              <a:ext cx="203304" cy="1419072"/>
            </a:xfrm>
            <a:prstGeom prst="line">
              <a:avLst/>
            </a:prstGeom>
            <a:ln w="635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2" idx="5"/>
              <a:endCxn id="7" idx="2"/>
            </p:cNvCxnSpPr>
            <p:nvPr/>
          </p:nvCxnSpPr>
          <p:spPr>
            <a:xfrm>
              <a:off x="2030616" y="4776048"/>
              <a:ext cx="1821320" cy="101488"/>
            </a:xfrm>
            <a:prstGeom prst="line">
              <a:avLst/>
            </a:prstGeom>
            <a:ln w="635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1907704" y="465313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3851936" y="480553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060104" y="602130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555776" y="522921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10352" y="4797152"/>
              <a:ext cx="4934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grpSp>
        <p:nvGrpSpPr>
          <p:cNvPr id="143370" name="Group 143369"/>
          <p:cNvGrpSpPr/>
          <p:nvPr/>
        </p:nvGrpSpPr>
        <p:grpSpPr>
          <a:xfrm>
            <a:off x="5220088" y="4005064"/>
            <a:ext cx="2592272" cy="1808911"/>
            <a:chOff x="5292096" y="4500409"/>
            <a:chExt cx="2592272" cy="1808911"/>
          </a:xfrm>
        </p:grpSpPr>
        <p:cxnSp>
          <p:nvCxnSpPr>
            <p:cNvPr id="47" name="Straight Connector 46"/>
            <p:cNvCxnSpPr>
              <a:endCxn id="31" idx="5"/>
            </p:cNvCxnSpPr>
            <p:nvPr/>
          </p:nvCxnSpPr>
          <p:spPr>
            <a:xfrm flipH="1">
              <a:off x="6999184" y="4890272"/>
              <a:ext cx="288016" cy="1397960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2" idx="5"/>
            </p:cNvCxnSpPr>
            <p:nvPr/>
          </p:nvCxnSpPr>
          <p:spPr>
            <a:xfrm>
              <a:off x="6567136" y="5424120"/>
              <a:ext cx="381128" cy="813192"/>
            </a:xfrm>
            <a:prstGeom prst="line">
              <a:avLst/>
            </a:prstGeom>
            <a:ln w="635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4"/>
              <a:endCxn id="31" idx="5"/>
            </p:cNvCxnSpPr>
            <p:nvPr/>
          </p:nvCxnSpPr>
          <p:spPr>
            <a:xfrm flipV="1">
              <a:off x="5580104" y="6288232"/>
              <a:ext cx="1419080" cy="21088"/>
            </a:xfrm>
            <a:prstGeom prst="line">
              <a:avLst/>
            </a:prstGeom>
            <a:ln w="635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30" idx="1"/>
            </p:cNvCxnSpPr>
            <p:nvPr/>
          </p:nvCxnSpPr>
          <p:spPr>
            <a:xfrm>
              <a:off x="5364088" y="4725144"/>
              <a:ext cx="165104" cy="1461264"/>
            </a:xfrm>
            <a:prstGeom prst="line">
              <a:avLst/>
            </a:prstGeom>
            <a:ln w="635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8" idx="4"/>
              <a:endCxn id="32" idx="6"/>
            </p:cNvCxnSpPr>
            <p:nvPr/>
          </p:nvCxnSpPr>
          <p:spPr>
            <a:xfrm>
              <a:off x="5364096" y="4797152"/>
              <a:ext cx="1224128" cy="576056"/>
            </a:xfrm>
            <a:prstGeom prst="line">
              <a:avLst/>
            </a:prstGeom>
            <a:ln w="635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5292096" y="4653152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08104" y="616532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6876272" y="616532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444224" y="530120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7236312" y="4797152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44" name="Straight Connector 43"/>
            <p:cNvCxnSpPr>
              <a:stCxn id="28" idx="7"/>
              <a:endCxn id="33" idx="2"/>
            </p:cNvCxnSpPr>
            <p:nvPr/>
          </p:nvCxnSpPr>
          <p:spPr>
            <a:xfrm>
              <a:off x="5415008" y="4674240"/>
              <a:ext cx="1821304" cy="194912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0872" y="4500409"/>
              <a:ext cx="4934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SG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3371" name="TextBox 143370"/>
          <p:cNvSpPr txBox="1"/>
          <p:nvPr/>
        </p:nvSpPr>
        <p:spPr>
          <a:xfrm>
            <a:off x="1544815" y="548680"/>
            <a:ext cx="266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smtClean="0"/>
              <a:t>3 supporting points</a:t>
            </a:r>
            <a:endParaRPr lang="en-SG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5436096" y="548680"/>
            <a:ext cx="266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4</a:t>
            </a:r>
            <a:r>
              <a:rPr lang="en-SG" sz="2400" dirty="0" smtClean="0"/>
              <a:t> supporting points</a:t>
            </a:r>
            <a:endParaRPr lang="en-SG" sz="2400" dirty="0"/>
          </a:p>
        </p:txBody>
      </p:sp>
    </p:spTree>
    <p:extLst>
      <p:ext uri="{BB962C8B-B14F-4D97-AF65-F5344CB8AC3E}">
        <p14:creationId xmlns="" xmlns:p14="http://schemas.microsoft.com/office/powerpoint/2010/main" val="3068772892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 sz="6400" dirty="0" smtClean="0"/>
              <a:t>Comparing Our Simulation with Our Formulae</a:t>
            </a:r>
            <a:endParaRPr lang="en-SG" sz="6400" dirty="0"/>
          </a:p>
        </p:txBody>
      </p:sp>
    </p:spTree>
    <p:extLst>
      <p:ext uri="{BB962C8B-B14F-4D97-AF65-F5344CB8AC3E}">
        <p14:creationId xmlns="" xmlns:p14="http://schemas.microsoft.com/office/powerpoint/2010/main" val="1146159102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Chi-Square Test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Degree of freedom = 1</a:t>
            </a:r>
          </a:p>
          <a:p>
            <a:r>
              <a:rPr lang="en-SG" i="1" dirty="0" smtClean="0"/>
              <a:t>p</a:t>
            </a:r>
            <a:r>
              <a:rPr lang="en-SG" dirty="0" smtClean="0"/>
              <a:t>-value = 0.05</a:t>
            </a:r>
          </a:p>
          <a:p>
            <a:r>
              <a:rPr lang="en-SG" dirty="0" smtClean="0"/>
              <a:t>Critical value = 3.841</a:t>
            </a:r>
          </a:p>
        </p:txBody>
      </p:sp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1000125" y="3929076"/>
          <a:ext cx="7143750" cy="1428750"/>
        </p:xfrm>
        <a:graphic>
          <a:graphicData uri="http://schemas.openxmlformats.org/presentationml/2006/ole">
            <p:oleObj spid="_x0000_s120846" name="Equation" r:id="rId3" imgW="2146300" imgH="431800" progId="Equation.3">
              <p:embed/>
            </p:oleObj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Comparing Formulae with Results of Simulations</a:t>
            </a:r>
            <a:endParaRPr lang="en-SG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02" t="32710" r="5523" b="20469"/>
          <a:stretch/>
        </p:blipFill>
        <p:spPr bwMode="auto">
          <a:xfrm>
            <a:off x="682560" y="1500174"/>
            <a:ext cx="7778881" cy="2188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09" y="3803447"/>
            <a:ext cx="6357982" cy="284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25739795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85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Comparing Formulae of Original and Variation of Buffon’s Needle and Coin Problem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ap_width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800" y="1285860"/>
            <a:ext cx="7016400" cy="5270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5122306"/>
      </p:ext>
    </p:extLst>
  </p:cSld>
  <p:clrMapOvr>
    <a:masterClrMapping/>
  </p:clrMapOvr>
  <p:transition advTm="15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7" y="2023645"/>
            <a:ext cx="7004986" cy="327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Variation of Buffon’s Needle and Coin problem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2052102"/>
      </p:ext>
    </p:extLst>
  </p:cSld>
  <p:clrMapOvr>
    <a:masterClrMapping/>
  </p:clrMapOvr>
  <p:transition advTm="55234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 descr="https://e.edim.co/37912047/gap_width_zoomed.png?Expires=1426670193&amp;Signature=VbKyF~qyRnIoqJMIhWepjdqwWknZsqWapaysjSSlAhF-EWRHaRiAbfXfyXmRBB~HQToideC31bT45snQA6V4ItziDD3TfygjEWGGWAm17cXZupwFaovw46IPmyZOZjLPlqH-m0PPUXEgMB5~iHfN-Ua8oDrFQoZpa6wQUFN-qZ1OymqaGJ-bMHka6UuRtpiYGbWw8oQvvXGyG4oo5WbPHNMjwaMk0ezDsF5z9ei5SJVTk3rIUVaqIYR4JtHr~XxutUJtZPcJSwXe7RDKU09UGu6MlWVV4KkkXrw9dYQ5vN6kjgc3Kc~U98IKit~j0zOGgaVz4QSVjjCNh6ifWy0WQg__&amp;Key-Pair-Id=APKAIJNVNRBLLSTGN23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8400" y="1398960"/>
            <a:ext cx="7027200" cy="52704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85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Comparing Formulae of Original and Variation of Buffon’s Needle and Coin Problem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85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Comparing Formulae of Original and Variation of Buffon’s Needle and Coin Problem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length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393" y="1302520"/>
            <a:ext cx="7017214" cy="52697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5122306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85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Comparing Formulae of Original and Variation of Buffon’s Needle and Coin Problem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7876" name="Picture 4" descr="https://e.edim.co/37912047/length_zoomed2.png?Expires=1426671275&amp;Signature=jsC9Yj2K~JNypFRXDhwZq0YAnnFIJSLlz4PFRWYKGMR5K~bs7LOW~fnYum8Srxir~H8J8OR3tqc0ovW14TOxvJuVQMbG~YOFbO1U2NMYbgThhfVX5VcJpWizAdEv-uaFMwirO4gaWzuomNhnejLiOnWEUP4aooihJadaF40g4M5HoWwBORLLnu1Xg65AOdE7ddV0mpApq1NEEyXpQ~WNmp2iieo32AXSL2EkYRyG9Ft7GEudurZq8wS28JrWkUHO9x3uE0SCGDT9KiSmvd71Ntz-RVy7gSn9Zdv0bzzqISlhDumwTcuLrNoJKrjP0AHWGF~DNrJN~Xaphkwgrw0MaQ__&amp;Key-Pair-Id=APKAIJNVNRBLLSTGN23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8400" y="1326952"/>
            <a:ext cx="7027200" cy="527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9572" y="2890391"/>
            <a:ext cx="77048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400" dirty="0">
                <a:solidFill>
                  <a:prstClr val="black"/>
                </a:solidFill>
              </a:rPr>
              <a:t>O</a:t>
            </a:r>
            <a:r>
              <a:rPr lang="en-SG" sz="6400" dirty="0" smtClean="0">
                <a:solidFill>
                  <a:prstClr val="black"/>
                </a:solidFill>
              </a:rPr>
              <a:t>ur Application</a:t>
            </a:r>
            <a:endParaRPr lang="en-SG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Finding the Best Combination of Coins to Carry</a:t>
            </a:r>
            <a:endParaRPr lang="en-SG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511" t="19904" r="22544"/>
          <a:stretch/>
        </p:blipFill>
        <p:spPr bwMode="auto">
          <a:xfrm>
            <a:off x="914400" y="1524000"/>
            <a:ext cx="7179589" cy="168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3581400"/>
            <a:ext cx="9053513" cy="22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8360348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27" t="18289" r="6331" b="8270"/>
          <a:stretch/>
        </p:blipFill>
        <p:spPr bwMode="auto">
          <a:xfrm>
            <a:off x="76200" y="1746802"/>
            <a:ext cx="9067800" cy="403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90595536"/>
      </p:ext>
    </p:extLst>
  </p:cSld>
  <p:clrMapOvr>
    <a:masterClrMapping/>
  </p:clrMapOvr>
  <p:transition advTm="313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47862"/>
            <a:ext cx="8229600" cy="29622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To find the best combination, the following criteria was used:</a:t>
            </a:r>
            <a:endParaRPr lang="en-SG" dirty="0" smtClean="0"/>
          </a:p>
          <a:p>
            <a:r>
              <a:rPr lang="en-SG" dirty="0" smtClean="0"/>
              <a:t>Lower probability of losing all the $1 worth of money</a:t>
            </a:r>
          </a:p>
          <a:p>
            <a:r>
              <a:rPr lang="en-SG" dirty="0" smtClean="0"/>
              <a:t>Lower probability of losing more than half the money</a:t>
            </a:r>
          </a:p>
          <a:p>
            <a:pPr lvl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66796071"/>
      </p:ext>
    </p:extLst>
  </p:cSld>
  <p:clrMapOvr>
    <a:masterClrMapping/>
  </p:clrMapOvr>
  <p:transition advTm="15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218" t="11042" r="23514" b="7709"/>
          <a:stretch/>
        </p:blipFill>
        <p:spPr bwMode="auto">
          <a:xfrm>
            <a:off x="228600" y="81320"/>
            <a:ext cx="8686800" cy="669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32910343"/>
      </p:ext>
    </p:extLst>
  </p:cSld>
  <p:clrMapOvr>
    <a:masterClrMapping/>
  </p:clrMapOvr>
  <p:transition advTm="15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218" t="11042" r="23514" b="7709"/>
          <a:stretch/>
        </p:blipFill>
        <p:spPr bwMode="auto">
          <a:xfrm>
            <a:off x="228600" y="81320"/>
            <a:ext cx="8686800" cy="669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44624"/>
            <a:ext cx="8640960" cy="338437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="" xmlns:p14="http://schemas.microsoft.com/office/powerpoint/2010/main" val="1132910343"/>
      </p:ext>
    </p:extLst>
  </p:cSld>
  <p:clrMapOvr>
    <a:masterClrMapping/>
  </p:clrMapOvr>
  <p:transition advTm="15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35" t="10834" r="23163" b="6250"/>
          <a:stretch/>
        </p:blipFill>
        <p:spPr bwMode="auto">
          <a:xfrm>
            <a:off x="190500" y="-3750"/>
            <a:ext cx="8763000" cy="68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75497825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168" t="14881" r="3619" b="8929"/>
          <a:stretch/>
        </p:blipFill>
        <p:spPr bwMode="auto">
          <a:xfrm>
            <a:off x="10886" y="1527882"/>
            <a:ext cx="9133114" cy="475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Centre of Gravity &amp; Balancing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4370657"/>
      </p:ext>
    </p:extLst>
  </p:cSld>
  <p:clrMapOvr>
    <a:masterClrMapping/>
  </p:clrMapOvr>
  <p:transition advTm="54937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2" cstate="print"/>
          <a:srcRect l="21962" t="24725" r="28074" b="4189"/>
          <a:stretch>
            <a:fillRect/>
          </a:stretch>
        </p:blipFill>
        <p:spPr bwMode="auto">
          <a:xfrm>
            <a:off x="8910" y="-30925"/>
            <a:ext cx="9126181" cy="691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70114233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218" t="52540" r="23514" b="7709"/>
          <a:stretch/>
        </p:blipFill>
        <p:spPr bwMode="auto">
          <a:xfrm>
            <a:off x="251520" y="1412776"/>
            <a:ext cx="8686800" cy="327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3" name="Rectangle 1"/>
          <p:cNvSpPr>
            <a:spLocks noChangeArrowheads="1"/>
          </p:cNvSpPr>
          <p:nvPr/>
        </p:nvSpPr>
        <p:spPr bwMode="auto">
          <a:xfrm>
            <a:off x="611560" y="4725144"/>
            <a:ext cx="36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rgbClr val="000000"/>
                </a:solidFill>
                <a:ea typeface="SimSun" pitchFamily="2" charset="-122"/>
                <a:cs typeface="Times New Roman" pitchFamily="18" charset="0"/>
              </a:rPr>
              <a:t>P(losing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SimSun" pitchFamily="2" charset="-122"/>
                <a:cs typeface="Times New Roman" pitchFamily="18" charset="0"/>
              </a:rPr>
              <a:t>60 cents or more) </a:t>
            </a:r>
            <a:r>
              <a:rPr lang="en-US" altLang="zh-CN" sz="2000" dirty="0" smtClean="0">
                <a:solidFill>
                  <a:srgbClr val="000000"/>
                </a:solidFill>
                <a:ea typeface="SimSun" pitchFamily="2" charset="-122"/>
                <a:cs typeface="Times New Roman" pitchFamily="18" charset="0"/>
                <a:sym typeface="Symbol"/>
              </a:rPr>
              <a:t>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SimSun" pitchFamily="2" charset="-122"/>
                <a:cs typeface="Times New Roman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Calibri" pitchFamily="34" charset="0"/>
              </a:rPr>
              <a:t>0.51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148064" y="4725144"/>
            <a:ext cx="36724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rgbClr val="000000"/>
                </a:solidFill>
                <a:ea typeface="SimSun" pitchFamily="2" charset="-122"/>
                <a:cs typeface="Times New Roman" pitchFamily="18" charset="0"/>
              </a:rPr>
              <a:t>P(losing 60 cents or more) </a:t>
            </a:r>
            <a:r>
              <a:rPr lang="en-US" altLang="zh-CN" sz="2000" dirty="0" smtClean="0">
                <a:solidFill>
                  <a:srgbClr val="000000"/>
                </a:solidFill>
                <a:ea typeface="SimSun" pitchFamily="2" charset="-122"/>
                <a:cs typeface="Times New Roman" pitchFamily="18" charset="0"/>
                <a:sym typeface="Symbol"/>
              </a:rPr>
              <a:t>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Calibri" pitchFamily="34" charset="0"/>
              </a:rPr>
              <a:t>0.53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ransition advTm="15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852937"/>
            <a:ext cx="8229600" cy="115212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SG" dirty="0" smtClean="0"/>
              <a:t>We recommend carrying the combination of one 50-cent, two 20-cent and one 10-cent coins.</a:t>
            </a:r>
            <a:endParaRPr lang="en-SG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Can we use the needle formula in our example?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Formulae for the probability of needle balancing can be used to approximate probability of coin balancing when coin falls vertically instead of landing flat.</a:t>
            </a:r>
          </a:p>
          <a:p>
            <a:r>
              <a:rPr lang="en-SG" dirty="0" smtClean="0"/>
              <a:t>D</a:t>
            </a:r>
            <a:r>
              <a:rPr lang="en-SG" dirty="0" smtClean="0"/>
              <a:t>iameter of </a:t>
            </a:r>
            <a:r>
              <a:rPr lang="en-SG" dirty="0" smtClean="0"/>
              <a:t>coins are all smaller than </a:t>
            </a:r>
            <a:r>
              <a:rPr lang="en-SG" dirty="0" smtClean="0"/>
              <a:t>width </a:t>
            </a:r>
            <a:r>
              <a:rPr lang="en-SG" dirty="0" smtClean="0"/>
              <a:t>of </a:t>
            </a:r>
            <a:r>
              <a:rPr lang="en-SG" dirty="0" smtClean="0"/>
              <a:t>gap</a:t>
            </a:r>
          </a:p>
          <a:p>
            <a:r>
              <a:rPr lang="en-SG" dirty="0" smtClean="0"/>
              <a:t>D</a:t>
            </a:r>
            <a:r>
              <a:rPr lang="en-SG" dirty="0" smtClean="0"/>
              <a:t>o </a:t>
            </a:r>
            <a:r>
              <a:rPr lang="en-SG" dirty="0" smtClean="0"/>
              <a:t>not have a formula for L ≤ D for the variation of </a:t>
            </a:r>
            <a:r>
              <a:rPr lang="en-SG" dirty="0" smtClean="0"/>
              <a:t>Buffon’s Needle problem</a:t>
            </a:r>
            <a:endParaRPr lang="en-SG" dirty="0" smtClean="0"/>
          </a:p>
          <a:p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SG" sz="6400" dirty="0" smtClean="0"/>
              <a:t>Conclusion</a:t>
            </a:r>
            <a:endParaRPr lang="en-SG" sz="6400" dirty="0"/>
          </a:p>
        </p:txBody>
      </p:sp>
    </p:spTree>
    <p:extLst>
      <p:ext uri="{BB962C8B-B14F-4D97-AF65-F5344CB8AC3E}">
        <p14:creationId xmlns="" xmlns:p14="http://schemas.microsoft.com/office/powerpoint/2010/main" val="1601319401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Assumptions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 smtClean="0"/>
              <a:t>Gaps on drain cover are represented by either 2 parallel lines or single square grid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smtClean="0"/>
              <a:t>Needle or coin would always fall flat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smtClean="0"/>
              <a:t>Masses of needle and coin are uniformly distributed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graphicFrame>
        <p:nvGraphicFramePr>
          <p:cNvPr id="98305" name="Object 1"/>
          <p:cNvGraphicFramePr>
            <a:graphicFrameLocks noChangeAspect="1"/>
          </p:cNvGraphicFramePr>
          <p:nvPr/>
        </p:nvGraphicFramePr>
        <p:xfrm>
          <a:off x="544524" y="692696"/>
          <a:ext cx="8054952" cy="1643050"/>
        </p:xfrm>
        <a:graphic>
          <a:graphicData uri="http://schemas.openxmlformats.org/presentationml/2006/ole">
            <p:oleObj spid="_x0000_s98332" name="Equation" r:id="rId4" imgW="5803900" imgH="1193800" progId="Equation.3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596" y="2550060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the length of the needle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the distance between the 2 parallel edges</a:t>
            </a:r>
            <a:r>
              <a:rPr lang="en-US" dirty="0" smtClean="0"/>
              <a:t>.</a:t>
            </a:r>
            <a:endParaRPr lang="en-SG" dirty="0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575262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the radius of coin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the length of side of the square grid.</a:t>
            </a:r>
            <a:endParaRPr lang="en-S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8334" name="Object 30"/>
          <p:cNvGraphicFramePr>
            <a:graphicFrameLocks noChangeAspect="1"/>
          </p:cNvGraphicFramePr>
          <p:nvPr/>
        </p:nvGraphicFramePr>
        <p:xfrm>
          <a:off x="467544" y="3148856"/>
          <a:ext cx="6903451" cy="2584400"/>
        </p:xfrm>
        <a:graphic>
          <a:graphicData uri="http://schemas.openxmlformats.org/presentationml/2006/ole">
            <p:oleObj spid="_x0000_s98334" name="Equation" r:id="rId5" imgW="3759120" imgH="177768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893123503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Extensions</a:t>
            </a:r>
            <a:endParaRPr lang="en-SG" dirty="0"/>
          </a:p>
        </p:txBody>
      </p:sp>
      <p:graphicFrame>
        <p:nvGraphicFramePr>
          <p:cNvPr id="193539" name="Object 3"/>
          <p:cNvGraphicFramePr>
            <a:graphicFrameLocks noChangeAspect="1"/>
          </p:cNvGraphicFramePr>
          <p:nvPr/>
        </p:nvGraphicFramePr>
        <p:xfrm>
          <a:off x="899592" y="2204864"/>
          <a:ext cx="6669088" cy="1069975"/>
        </p:xfrm>
        <a:graphic>
          <a:graphicData uri="http://schemas.openxmlformats.org/presentationml/2006/ole">
            <p:oleObj spid="_x0000_s193539" name="Equation" r:id="rId3" imgW="3632040" imgH="736560" progId="Equation.3">
              <p:embed/>
            </p:oleObj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Improve the formula below</a:t>
            </a:r>
            <a:endParaRPr lang="en-SG" dirty="0" smtClean="0"/>
          </a:p>
          <a:p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Explore other shapes, such as regular polygons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86862"/>
            <a:ext cx="7772400" cy="2484276"/>
          </a:xfrm>
        </p:spPr>
        <p:txBody>
          <a:bodyPr>
            <a:normAutofit/>
          </a:bodyPr>
          <a:lstStyle/>
          <a:p>
            <a:r>
              <a:rPr lang="en-SG" sz="7200" dirty="0" smtClean="0"/>
              <a:t>Thank you </a:t>
            </a:r>
            <a:r>
              <a:rPr lang="en-SG" sz="7200" dirty="0" smtClean="0">
                <a:sym typeface="Wingdings" pitchFamily="2" charset="2"/>
              </a:rPr>
              <a:t></a:t>
            </a:r>
            <a:br>
              <a:rPr lang="en-SG" sz="7200" dirty="0" smtClean="0">
                <a:sym typeface="Wingdings" pitchFamily="2" charset="2"/>
              </a:rPr>
            </a:br>
            <a:r>
              <a:rPr lang="en-SG" sz="2700" dirty="0" smtClean="0">
                <a:sym typeface="Wingdings" pitchFamily="2" charset="2"/>
              </a:rPr>
              <a:t>Our website can be found at </a:t>
            </a:r>
            <a:r>
              <a:rPr lang="en-SG" sz="2700" dirty="0" smtClean="0">
                <a:sym typeface="Wingdings" pitchFamily="2" charset="2"/>
              </a:rPr>
              <a:t/>
            </a:r>
            <a:br>
              <a:rPr lang="en-SG" sz="2700" dirty="0" smtClean="0">
                <a:sym typeface="Wingdings" pitchFamily="2" charset="2"/>
              </a:rPr>
            </a:br>
            <a:r>
              <a:rPr lang="en-SG" sz="2700" dirty="0" smtClean="0">
                <a:sym typeface="Wingdings" pitchFamily="2" charset="2"/>
                <a:hlinkClick r:id="rId2"/>
              </a:rPr>
              <a:t>tiny.cc/</a:t>
            </a:r>
            <a:r>
              <a:rPr lang="en-SG" sz="2700" dirty="0" err="1" smtClean="0">
                <a:sym typeface="Wingdings" pitchFamily="2" charset="2"/>
                <a:hlinkClick r:id="rId2"/>
              </a:rPr>
              <a:t>bce</a:t>
            </a:r>
            <a:r>
              <a:rPr lang="en-SG" sz="2700" dirty="0" smtClean="0">
                <a:sym typeface="Wingdings" pitchFamily="2" charset="2"/>
              </a:rPr>
              <a:t>.</a:t>
            </a:r>
            <a:endParaRPr lang="en-SG" sz="2700" dirty="0"/>
          </a:p>
        </p:txBody>
      </p:sp>
    </p:spTree>
  </p:cSld>
  <p:clrMapOvr>
    <a:masterClrMapping/>
  </p:clrMapOvr>
  <p:transition advTm="114734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1412776"/>
            <a:ext cx="83058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Masses of </a:t>
            </a:r>
            <a:r>
              <a:rPr lang="en-US" sz="3200" dirty="0"/>
              <a:t>needle </a:t>
            </a:r>
            <a:r>
              <a:rPr lang="en-US" sz="3200" dirty="0" smtClean="0"/>
              <a:t>and </a:t>
            </a:r>
            <a:r>
              <a:rPr lang="en-US" sz="3200" dirty="0"/>
              <a:t>coin are uniformly </a:t>
            </a:r>
            <a:r>
              <a:rPr lang="en-US" sz="3200" dirty="0" smtClean="0"/>
              <a:t>distributed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</a:t>
            </a:r>
            <a:r>
              <a:rPr lang="en-US" sz="3200" dirty="0" smtClean="0"/>
              <a:t>entre </a:t>
            </a:r>
            <a:r>
              <a:rPr lang="en-US" sz="3200" dirty="0"/>
              <a:t>of gravity </a:t>
            </a:r>
            <a:r>
              <a:rPr lang="en-US" sz="3200" dirty="0" smtClean="0"/>
              <a:t>lies </a:t>
            </a:r>
            <a:r>
              <a:rPr lang="en-US" sz="3200" dirty="0" smtClean="0"/>
              <a:t>in the middle </a:t>
            </a:r>
            <a:r>
              <a:rPr lang="en-US" sz="3200" dirty="0"/>
              <a:t>of </a:t>
            </a:r>
            <a:r>
              <a:rPr lang="en-US" sz="3200" dirty="0" smtClean="0"/>
              <a:t>the needle </a:t>
            </a:r>
            <a:r>
              <a:rPr lang="en-US" sz="3200" dirty="0"/>
              <a:t>and </a:t>
            </a:r>
            <a:r>
              <a:rPr lang="en-US" sz="3200" dirty="0" smtClean="0"/>
              <a:t>the </a:t>
            </a:r>
            <a:r>
              <a:rPr lang="en-US" sz="3200" dirty="0" smtClean="0"/>
              <a:t>coin</a:t>
            </a:r>
            <a:endParaRPr lang="en-US" sz="3200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Centre of Gravity &amp; Balancing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2052102"/>
      </p:ext>
    </p:extLst>
  </p:cSld>
  <p:clrMapOvr>
    <a:masterClrMapping/>
  </p:clrMapOvr>
  <p:transition advTm="55234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50292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Derive formulae </a:t>
            </a:r>
            <a:r>
              <a:rPr lang="en-US" dirty="0"/>
              <a:t>to </a:t>
            </a:r>
            <a:r>
              <a:rPr lang="en-US" dirty="0" smtClean="0"/>
              <a:t>calculate probability of needle and coin balancing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Create computer simulations to verify formulae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pply formulae </a:t>
            </a:r>
            <a:r>
              <a:rPr lang="en-US" dirty="0"/>
              <a:t>to </a:t>
            </a:r>
            <a:r>
              <a:rPr lang="en-US" dirty="0" smtClean="0"/>
              <a:t>find best </a:t>
            </a:r>
            <a:r>
              <a:rPr lang="en-US" dirty="0"/>
              <a:t>combination of $1 worth of coins to </a:t>
            </a:r>
            <a:r>
              <a:rPr lang="en-US" dirty="0" smtClean="0"/>
              <a:t>carry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3539408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SG" sz="6400" dirty="0" smtClean="0"/>
              <a:t>Deriving our Formulae</a:t>
            </a:r>
            <a:endParaRPr lang="en-SG" sz="6400" dirty="0"/>
          </a:p>
        </p:txBody>
      </p:sp>
    </p:spTree>
    <p:extLst>
      <p:ext uri="{BB962C8B-B14F-4D97-AF65-F5344CB8AC3E}">
        <p14:creationId xmlns="" xmlns:p14="http://schemas.microsoft.com/office/powerpoint/2010/main" val="1601319401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3387</TotalTime>
  <Words>772</Words>
  <Application>Microsoft Office PowerPoint</Application>
  <PresentationFormat>On-screen Show (4:3)</PresentationFormat>
  <Paragraphs>117</Paragraphs>
  <Slides>68</Slides>
  <Notes>2</Notes>
  <HiddenSlides>10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Office Theme</vt:lpstr>
      <vt:lpstr>Equation</vt:lpstr>
      <vt:lpstr>Microsoft Equation 3.0</vt:lpstr>
      <vt:lpstr>A Variation of the Buffon’s Needle and Coin Problems</vt:lpstr>
      <vt:lpstr>Introduction</vt:lpstr>
      <vt:lpstr>Buffon’s Needle Problem</vt:lpstr>
      <vt:lpstr>Buffon’s Coin Problem</vt:lpstr>
      <vt:lpstr>Variation of Buffon’s Needle and Coin problem</vt:lpstr>
      <vt:lpstr>Centre of Gravity &amp; Balancing</vt:lpstr>
      <vt:lpstr>Centre of Gravity &amp; Balancing</vt:lpstr>
      <vt:lpstr>Objectives</vt:lpstr>
      <vt:lpstr>Deriving our Formulae</vt:lpstr>
      <vt:lpstr>Variation of Buffon’s Needle Problem</vt:lpstr>
      <vt:lpstr>Case 1</vt:lpstr>
      <vt:lpstr>Case 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Variation of Buffon’s Coin Problem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Simulations of our Variations</vt:lpstr>
      <vt:lpstr>Simulation of Variation of Buffon’s Needle Problem</vt:lpstr>
      <vt:lpstr>Simulation of Variation of Buffon’s Coin Problem</vt:lpstr>
      <vt:lpstr>Slide 42</vt:lpstr>
      <vt:lpstr>Slide 43</vt:lpstr>
      <vt:lpstr>How to check if the centre lies in the base of support?</vt:lpstr>
      <vt:lpstr>Slide 45</vt:lpstr>
      <vt:lpstr>Comparing Our Simulation with Our Formulae</vt:lpstr>
      <vt:lpstr>Chi-Square Test</vt:lpstr>
      <vt:lpstr>Comparing Formulae with Results of Simulations</vt:lpstr>
      <vt:lpstr>Slide 49</vt:lpstr>
      <vt:lpstr>Slide 50</vt:lpstr>
      <vt:lpstr>Slide 51</vt:lpstr>
      <vt:lpstr>Slide 52</vt:lpstr>
      <vt:lpstr>Slide 53</vt:lpstr>
      <vt:lpstr>Finding the Best Combination of Coins to Carry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Can we use the needle formula in our example?</vt:lpstr>
      <vt:lpstr>Conclusion</vt:lpstr>
      <vt:lpstr>Assumptions</vt:lpstr>
      <vt:lpstr>Slide 66</vt:lpstr>
      <vt:lpstr>Extensions</vt:lpstr>
      <vt:lpstr>Thank you  Our website can be found at  tiny.cc/bce.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SMF 2015</dc:title>
  <dc:creator>J C</dc:creator>
  <cp:lastModifiedBy>Wei En Ng</cp:lastModifiedBy>
  <cp:revision>203</cp:revision>
  <dcterms:created xsi:type="dcterms:W3CDTF">2006-08-16T00:00:00Z</dcterms:created>
  <dcterms:modified xsi:type="dcterms:W3CDTF">2015-03-20T07:11:49Z</dcterms:modified>
</cp:coreProperties>
</file>